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2"/>
    <p:restoredTop sz="94643"/>
  </p:normalViewPr>
  <p:slideViewPr>
    <p:cSldViewPr snapToGrid="0" snapToObjects="1">
      <p:cViewPr varScale="1">
        <p:scale>
          <a:sx n="158" d="100"/>
          <a:sy n="158" d="100"/>
        </p:scale>
        <p:origin x="20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Shape 1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Shape 21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Shape 2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Superfood Blind Taste Testing Game</a:t>
            </a:r>
          </a:p>
        </p:txBody>
      </p:sp>
      <p:pic>
        <p:nvPicPr>
          <p:cNvPr id="55" name="Shape 55" descr="File:Kale Salad with Mango in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9075" y="1753125"/>
            <a:ext cx="3740576" cy="2805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Shape 56" descr="... Who knew superfoods could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5650" y="1342675"/>
            <a:ext cx="3417574" cy="3417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Directions</a:t>
            </a:r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Select 3-4 people from your group to serve as the testers, preferably individuals without any food allergies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Your team will receive 1 point if your teammate is the first one to correctly identify the superfood</a:t>
            </a:r>
          </a:p>
          <a:p>
            <a:pPr marL="457200" lvl="0" indent="-381000" rtl="0">
              <a:spcBef>
                <a:spcPts val="0"/>
              </a:spcBef>
              <a:buSzPct val="100000"/>
            </a:pPr>
            <a:r>
              <a:rPr lang="en" sz="2400"/>
              <a:t>After the food is identified, we will discuss the health benefits of that particular food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Blackberries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Possible reduction in the risk of esophageal and colon cancers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May reduce tumor growth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High phenolic compound (chemical compound) levels fight disease</a:t>
            </a:r>
          </a:p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endParaRPr sz="1350">
              <a:solidFill>
                <a:srgbClr val="353535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 descr="File:Blackberry close-u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976" y="1357590"/>
            <a:ext cx="3999900" cy="3006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Walnuts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Lower blood pressure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Skin and membrane protection from vitamin E</a:t>
            </a:r>
          </a:p>
          <a:p>
            <a:pPr marL="457200" lvl="0" indent="0" rt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Five or six nuts a day help free the body of free radicals (molecules with unpaired electrons that cause damage to cells and contribute to disease)</a:t>
            </a:r>
          </a:p>
        </p:txBody>
      </p:sp>
      <p:pic>
        <p:nvPicPr>
          <p:cNvPr id="76" name="Shape 76" descr="File:4 walnut kernel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270226"/>
            <a:ext cx="4358124" cy="318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220925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Ginger Root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Cognitive enhancer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Nausea remedy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Menstrual symptom reliever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83" name="Shape 83" descr="... Ginger | by notafis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25" y="1561525"/>
            <a:ext cx="4246675" cy="2819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40470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Pineapple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75000"/>
              <a:buNone/>
            </a:pPr>
            <a:r>
              <a:rPr lang="en" sz="1800">
                <a:solidFill>
                  <a:srgbClr val="353535"/>
                </a:solidFill>
              </a:rPr>
              <a:t>Increased immune functions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Lower cholesterol levels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symptoms of sore throat or gout (a form of inflammatory arthritis)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 descr="Pineapple, Fruit, Vitami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1" y="1266337"/>
            <a:ext cx="4558699" cy="3067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Parsley</a:t>
            </a:r>
          </a:p>
        </p:txBody>
      </p:sp>
      <p:sp>
        <p:nvSpPr>
          <p:cNvPr id="96" name="Shape 9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bloating during menstruation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urinary tract, kidney, or bladder problems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Increased immune function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7" name="Shape 97" descr="Parsley, Curled, Petroselinum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675" y="1422650"/>
            <a:ext cx="4314074" cy="2876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Dark Chocolate</a:t>
            </a:r>
          </a:p>
        </p:txBody>
      </p:sp>
      <p:sp>
        <p:nvSpPr>
          <p:cNvPr id="103" name="Shape 10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Chances of reduced blood pressure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A lower chance of blood clots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inflammation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Improved cognitive functioning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04" name="Shape 104" descr="Chocolate, Dark, Coffe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1975" y="1501000"/>
            <a:ext cx="4283774" cy="2855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Grapefruit</a:t>
            </a:r>
          </a:p>
        </p:txBody>
      </p:sp>
      <p:sp>
        <p:nvSpPr>
          <p:cNvPr id="110" name="Shape 1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Protection against Alzheimer’s disease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Detoxification of the liver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Possible prevention of breast cancer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1" name="Shape 111" descr="Fruit, Grapefruit, Png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3" y="1493249"/>
            <a:ext cx="4459399" cy="257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Avocado</a:t>
            </a:r>
          </a:p>
        </p:txBody>
      </p:sp>
      <p:sp>
        <p:nvSpPr>
          <p:cNvPr id="117" name="Shape 1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Lower blood pressure and reduced risk for hypertension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Higher cognitive functioning 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related to lower blood pressure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18" name="Shape 118" descr="File:Avocado ope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078" y="1301650"/>
            <a:ext cx="3787776" cy="3118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Almond Milk</a:t>
            </a:r>
          </a:p>
        </p:txBody>
      </p:sp>
      <p:sp>
        <p:nvSpPr>
          <p:cNvPr id="124" name="Shape 12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Maintain strong bones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Regulate blood sugar levels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Maintain good health health and blood pressure levels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25" name="Shape 125" descr="Original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850" y="1202901"/>
            <a:ext cx="2361098" cy="3541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Coconut Oil</a:t>
            </a:r>
          </a:p>
        </p:txBody>
      </p:sp>
      <p:sp>
        <p:nvSpPr>
          <p:cNvPr id="131" name="Shape 13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A possible reduction in seizure activity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Increased energy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Therapeutic impact for some brain disorders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2" name="Shape 132" descr="File:Coconut and oi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9" y="1321699"/>
            <a:ext cx="3314575" cy="359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Kale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Promotion of cell growth from Vitamin A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Increased scalp circulation that boosts hair growth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bloating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39" name="Shape 139" descr="File:Kale-Bundl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21200"/>
            <a:ext cx="4410399" cy="2795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311700" y="4147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</a:pPr>
            <a:r>
              <a:rPr lang="en" sz="2400">
                <a:solidFill>
                  <a:srgbClr val="353535"/>
                </a:solidFill>
              </a:rPr>
              <a:t>Kiwi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Removal of toxins from the body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Reduced intestinal issues or constipation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46" name="Shape 146" descr="File:Kiwi (Actinidia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225" y="1353498"/>
            <a:ext cx="4302827" cy="3215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Honey</a:t>
            </a:r>
          </a:p>
        </p:txBody>
      </p:sp>
      <p:sp>
        <p:nvSpPr>
          <p:cNvPr id="152" name="Shape 15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The treatment of indigestion or acid reflux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Use as an antibacterial to fight off viruses</a:t>
            </a: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endParaRPr sz="1800">
              <a:solidFill>
                <a:srgbClr val="353535"/>
              </a:solidFill>
            </a:endParaRPr>
          </a:p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1800">
                <a:solidFill>
                  <a:srgbClr val="353535"/>
                </a:solidFill>
              </a:rPr>
              <a:t>A boost to immune system processes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153" name="Shape 153" descr="Hone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673" y="1258949"/>
            <a:ext cx="2678250" cy="362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Cinnamon</a:t>
            </a:r>
          </a:p>
        </p:txBody>
      </p:sp>
      <p:sp>
        <p:nvSpPr>
          <p:cNvPr id="159" name="Shape 15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Helps relieve pain and stiffness in muscles and joints</a:t>
            </a:r>
          </a:p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Can improve memory and attention</a:t>
            </a:r>
          </a:p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Reduces inflammation in blood vessels that leads to heart disease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Helps stabilize blood sugar levels</a:t>
            </a:r>
          </a:p>
        </p:txBody>
      </p:sp>
      <p:pic>
        <p:nvPicPr>
          <p:cNvPr id="160" name="Shape 160" descr="Cinnam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729" y="1622025"/>
            <a:ext cx="3927351" cy="225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Olives</a:t>
            </a:r>
          </a:p>
        </p:txBody>
      </p:sp>
      <p:sp>
        <p:nvSpPr>
          <p:cNvPr id="166" name="Shape 16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en" sz="1800">
                <a:solidFill>
                  <a:srgbClr val="353535"/>
                </a:solidFill>
              </a:rPr>
              <a:t>Contains heart healthy monounsaturated fat</a:t>
            </a:r>
          </a:p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en" sz="1800">
                <a:solidFill>
                  <a:srgbClr val="353535"/>
                </a:solidFill>
              </a:rPr>
              <a:t>Highest amount of Vitamin E (antioxidant)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167" name="Shape 167" descr="Olive Oil, Salad Dressing,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73951"/>
            <a:ext cx="3999900" cy="2666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Quinoa</a:t>
            </a:r>
          </a:p>
        </p:txBody>
      </p:sp>
      <p:sp>
        <p:nvSpPr>
          <p:cNvPr id="173" name="Shape 17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en" sz="1800">
                <a:solidFill>
                  <a:srgbClr val="353535"/>
                </a:solidFill>
              </a:rPr>
              <a:t>Contains twice as much fiber as other grains (good for digestion)</a:t>
            </a:r>
          </a:p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en" sz="1800">
                <a:solidFill>
                  <a:srgbClr val="353535"/>
                </a:solidFill>
              </a:rPr>
              <a:t>High levels of iron, protein, magnesium</a:t>
            </a:r>
          </a:p>
        </p:txBody>
      </p:sp>
      <p:pic>
        <p:nvPicPr>
          <p:cNvPr id="174" name="Shape 174" descr="File:Quinoa closeup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075" y="1422675"/>
            <a:ext cx="4296245" cy="2875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Pomegranate</a:t>
            </a:r>
          </a:p>
        </p:txBody>
      </p:sp>
      <p:sp>
        <p:nvSpPr>
          <p:cNvPr id="180" name="Shape 18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333333"/>
                </a:solidFill>
              </a:rPr>
              <a:t>Effective against heart disease, high blood pressure, inflammation and some cancers, including prostate cancer.</a:t>
            </a: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850">
              <a:solidFill>
                <a:srgbClr val="333333"/>
              </a:solidFill>
            </a:endParaRPr>
          </a:p>
          <a:p>
            <a:pPr lvl="0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r>
              <a:rPr lang="en" sz="1850">
                <a:solidFill>
                  <a:srgbClr val="333333"/>
                </a:solidFill>
              </a:rPr>
              <a:t>Pomegranate is a good source of fiber. It also contains vitamins A, C and E, iron, and other antioxidants. </a:t>
            </a:r>
          </a:p>
          <a:p>
            <a:pPr lvl="0" rtl="0">
              <a:spcBef>
                <a:spcPts val="0"/>
              </a:spcBef>
              <a:buNone/>
            </a:pPr>
            <a:endParaRPr sz="1800">
              <a:solidFill>
                <a:srgbClr val="353535"/>
              </a:solidFill>
            </a:endParaRPr>
          </a:p>
        </p:txBody>
      </p:sp>
      <p:pic>
        <p:nvPicPr>
          <p:cNvPr id="181" name="Shape 181" descr="Pomegranate, Fruit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951" y="1283375"/>
            <a:ext cx="3231348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Steel Cut Oats</a:t>
            </a:r>
          </a:p>
        </p:txBody>
      </p:sp>
      <p:sp>
        <p:nvSpPr>
          <p:cNvPr id="187" name="Shape 18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666666"/>
                </a:solidFill>
                <a:highlight>
                  <a:srgbClr val="FFFFFF"/>
                </a:highlight>
              </a:rPr>
              <a:t>Lowers LDL and overall cholesterol level</a:t>
            </a:r>
          </a:p>
          <a:p>
            <a:pPr lvl="0" rtl="0">
              <a:spcBef>
                <a:spcPts val="0"/>
              </a:spcBef>
              <a:buNone/>
            </a:pPr>
            <a:endParaRPr sz="1150">
              <a:solidFill>
                <a:srgbClr val="666666"/>
              </a:solidFill>
              <a:highlight>
                <a:srgbClr val="FFFFFF"/>
              </a:highlight>
            </a:endParaRPr>
          </a:p>
        </p:txBody>
      </p:sp>
      <p:pic>
        <p:nvPicPr>
          <p:cNvPr id="188" name="Shape 188" descr="Steel-cut oat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3" y="1339649"/>
            <a:ext cx="4117128" cy="2956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Spinach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Provides more than five times your daily dose of vitamin K, which helps blood clot, and builds strong bones</a:t>
            </a:r>
          </a:p>
        </p:txBody>
      </p:sp>
      <p:pic>
        <p:nvPicPr>
          <p:cNvPr id="195" name="Shape 195" descr="Spinach Leaves Spinach Leaves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925" y="1632350"/>
            <a:ext cx="4404801" cy="2936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Pumpkin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Filled with natural cancer fighters (alpha and beta carotene)</a:t>
            </a:r>
          </a:p>
        </p:txBody>
      </p:sp>
      <p:pic>
        <p:nvPicPr>
          <p:cNvPr id="202" name="Shape 202" descr="... mini baby pumpkin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075" y="1299299"/>
            <a:ext cx="4272153" cy="28481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Broccoli</a:t>
            </a:r>
          </a:p>
        </p:txBody>
      </p:sp>
      <p:sp>
        <p:nvSpPr>
          <p:cNvPr id="208" name="Shape 20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spcAft>
                <a:spcPts val="1500"/>
              </a:spcAft>
              <a:buClr>
                <a:srgbClr val="353535"/>
              </a:buClr>
              <a:buSzPct val="100000"/>
              <a:buNone/>
            </a:pPr>
            <a:r>
              <a:rPr lang="en" sz="2400">
                <a:solidFill>
                  <a:srgbClr val="545454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Can help combat cancer, high blood pressure, cardiovascular disease and diabetes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09" name="Shape 209" descr="Appetite, Broccoli, Brocoli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200" y="1390299"/>
            <a:ext cx="4346774" cy="317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Green Tea</a:t>
            </a:r>
          </a:p>
        </p:txBody>
      </p:sp>
      <p:sp>
        <p:nvSpPr>
          <p:cNvPr id="215" name="Shape 21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Catechins reduce the size of tumors, and they may even cause cancer cells to die instead of allowing them to grow and spread.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The combination of catechins and powerful antioxidants found in green tea work together to help your body fight fat and burn more calories.</a:t>
            </a:r>
          </a:p>
        </p:txBody>
      </p:sp>
      <p:pic>
        <p:nvPicPr>
          <p:cNvPr id="216" name="Shape 216" descr="File:Small cup of green tea.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4" y="1632136"/>
            <a:ext cx="4128299" cy="2744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Sweet Potato</a:t>
            </a:r>
          </a:p>
        </p:txBody>
      </p:sp>
      <p:sp>
        <p:nvSpPr>
          <p:cNvPr id="222" name="Shape 222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</a:rPr>
              <a:t>Good sources of the anti-inflammatory nutrients, vitamins A and C, making them an excellent food choice for those suffering from arthritis or asthma.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chemeClr val="dk1"/>
                </a:solidFill>
                <a:highlight>
                  <a:srgbClr val="FFFFFF"/>
                </a:highlight>
              </a:rPr>
              <a:t> People with diabetes may also benefit from eating this root vegetable because it ranks low on the glycemic index and has less of an effect on blood glucose levels.</a:t>
            </a:r>
          </a:p>
        </p:txBody>
      </p:sp>
      <p:pic>
        <p:nvPicPr>
          <p:cNvPr id="223" name="Shape 223" descr="File:Ipomoea batatas 00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796" y="1444872"/>
            <a:ext cx="3999902" cy="300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Black Beans</a:t>
            </a:r>
          </a:p>
        </p:txBody>
      </p:sp>
      <p:sp>
        <p:nvSpPr>
          <p:cNvPr id="229" name="Shape 22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r>
              <a:rPr lang="en" sz="1800">
                <a:solidFill>
                  <a:srgbClr val="353535"/>
                </a:solidFill>
              </a:rPr>
              <a:t>Loaded with protein, fiber, and flavonoids (antioxidants that help your arteries stay relaxed and pliable)</a:t>
            </a:r>
          </a:p>
          <a:p>
            <a:pPr lvl="0" rtl="0">
              <a:spcBef>
                <a:spcPts val="0"/>
              </a:spcBef>
              <a:spcAft>
                <a:spcPts val="1500"/>
              </a:spcAft>
              <a:buNone/>
            </a:pPr>
            <a:endParaRPr sz="1800">
              <a:solidFill>
                <a:srgbClr val="353535"/>
              </a:solidFill>
            </a:endParaRP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230" name="Shape 230" descr="... Black Beans | by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775" y="1662375"/>
            <a:ext cx="3913725" cy="262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 txBox="1">
            <a:spLocks noGrp="1"/>
          </p:cNvSpPr>
          <p:nvPr>
            <p:ph type="title"/>
          </p:nvPr>
        </p:nvSpPr>
        <p:spPr>
          <a:xfrm>
            <a:off x="311700" y="4147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Sunflower Seeds</a:t>
            </a:r>
          </a:p>
        </p:txBody>
      </p:sp>
      <p:sp>
        <p:nvSpPr>
          <p:cNvPr id="236" name="Shape 23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1800">
                <a:solidFill>
                  <a:srgbClr val="353535"/>
                </a:solidFill>
              </a:rPr>
              <a:t>Quarter cup delivers half your day’s vitamin E, which keeps your heart healthy and fights infection</a:t>
            </a:r>
          </a:p>
        </p:txBody>
      </p:sp>
      <p:pic>
        <p:nvPicPr>
          <p:cNvPr id="237" name="Shape 237" descr="Sunflower Seeds, Sunflower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03350"/>
            <a:ext cx="4071974" cy="2714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618</Words>
  <Application>Microsoft Macintosh PowerPoint</Application>
  <PresentationFormat>On-screen Show (16:9)</PresentationFormat>
  <Paragraphs>115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Roboto</vt:lpstr>
      <vt:lpstr>simple-light-2</vt:lpstr>
      <vt:lpstr>Superfood Blind Taste Testing Game</vt:lpstr>
      <vt:lpstr>Directions</vt:lpstr>
      <vt:lpstr>Blackberries</vt:lpstr>
      <vt:lpstr>Walnuts</vt:lpstr>
      <vt:lpstr>Ginger Root</vt:lpstr>
      <vt:lpstr>Pineapple</vt:lpstr>
      <vt:lpstr>Parsley</vt:lpstr>
      <vt:lpstr>Dark Chocolate</vt:lpstr>
      <vt:lpstr>Grapefruit</vt:lpstr>
      <vt:lpstr>Avocado</vt:lpstr>
      <vt:lpstr>Almond Milk</vt:lpstr>
      <vt:lpstr>Coconut Oil</vt:lpstr>
      <vt:lpstr>Kale</vt:lpstr>
      <vt:lpstr>Kiwi </vt:lpstr>
      <vt:lpstr>Honey</vt:lpstr>
      <vt:lpstr>Cinnamon</vt:lpstr>
      <vt:lpstr>Olives</vt:lpstr>
      <vt:lpstr>Quinoa</vt:lpstr>
      <vt:lpstr>Pomegranate</vt:lpstr>
      <vt:lpstr>Steel Cut Oats</vt:lpstr>
      <vt:lpstr>Spinach</vt:lpstr>
      <vt:lpstr>Pumpkin</vt:lpstr>
      <vt:lpstr>Broccoli</vt:lpstr>
      <vt:lpstr>Green Tea</vt:lpstr>
      <vt:lpstr>Sweet Potato</vt:lpstr>
      <vt:lpstr>Black Beans</vt:lpstr>
      <vt:lpstr>Sunflower Seeds</vt:lpstr>
    </vt:vector>
  </TitlesOfParts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Superfood Blind Taste Testing Game</dc:title>
  <cp:lastModifiedBy>Microsoft Office User</cp:lastModifiedBy>
  <cp:revision>1</cp:revision>
  <dcterms:modified xsi:type="dcterms:W3CDTF">2017-04-07T17:11:34Z</dcterms:modified>
</cp:coreProperties>
</file>